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sldIdLst>
    <p:sldId id="265" r:id="rId2"/>
    <p:sldId id="266" r:id="rId3"/>
    <p:sldId id="269" r:id="rId4"/>
    <p:sldId id="261" r:id="rId5"/>
    <p:sldId id="260" r:id="rId6"/>
    <p:sldId id="259" r:id="rId7"/>
    <p:sldId id="263" r:id="rId8"/>
    <p:sldId id="264" r:id="rId9"/>
    <p:sldId id="270" r:id="rId10"/>
    <p:sldId id="271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CC"/>
    <a:srgbClr val="0066FF"/>
    <a:srgbClr val="FC482A"/>
    <a:srgbClr val="CC6600"/>
    <a:srgbClr val="FF99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4" autoAdjust="0"/>
    <p:restoredTop sz="90929"/>
  </p:normalViewPr>
  <p:slideViewPr>
    <p:cSldViewPr>
      <p:cViewPr varScale="1">
        <p:scale>
          <a:sx n="69" d="100"/>
          <a:sy n="69" d="100"/>
        </p:scale>
        <p:origin x="10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D78C9-CE65-4AC9-95C9-EE7A62CB3FF1}" type="datetimeFigureOut">
              <a:rPr lang="it-IT" smtClean="0"/>
              <a:t>23/09/2019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EACAC-CACA-4D6C-9F24-79C1DB2250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422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EACAC-CACA-4D6C-9F24-79C1DB22508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23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EACAC-CACA-4D6C-9F24-79C1DB22508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9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EACAC-CACA-4D6C-9F24-79C1DB22508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41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7C4CD-B9B7-4D0E-AF56-8E7112264141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A5D2-1CAD-40F3-BE4C-150731DE998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6217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7F6A2-121A-4028-B432-7AE3810C1A85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2104-FE3E-4824-9E41-776FCD862A70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877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5A2229-BF9E-466C-915F-CADAA155E429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AAEA-DB97-4DDE-B638-2815AC43B248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02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0E68A-6C86-4F90-B9C9-45744DBA0A78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180974" y="5005512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C305-B96E-4C7A-895D-5D415BF9ADB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1853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0E79E-5BF8-4EE0-83D8-2341644B21AD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95CD-3411-4B60-B3C7-89B1C71B340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544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68743-5D10-4106-BB36-5B6B02D04964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4282-2A29-4BD7-93FB-36A23B12A4A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283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78DC53-AA3F-412D-8375-094F35094318}" type="datetime1">
              <a:rPr lang="it-IT" smtClean="0"/>
              <a:t>23/09/2019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D752A-B189-400C-9FCF-B9E56FF19CEB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1667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26A3B-FF65-4AFE-AE4B-FCCD04CDECFB}" type="datetime1">
              <a:rPr lang="it-IT" smtClean="0"/>
              <a:t>23/09/2019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76FFE-B830-43DB-B40D-BC7C99518BA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871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45F4D0-18AC-466F-A038-A77DDA147ABC}" type="datetime1">
              <a:rPr lang="it-IT" smtClean="0"/>
              <a:t>23/09/2019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366049" y="514131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98B-26E6-4491-A752-2B847B0C021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892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500C3-4AA5-467B-8481-A0ACFB8ACB1C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C2BC-E13F-467C-B08B-7491810938E9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693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1DCE7D-B134-4370-B9FE-6B5356F19A2F}" type="datetime1">
              <a:rPr lang="it-IT" smtClean="0"/>
              <a:t>23/09/2019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E879-0273-4E35-AC17-C0946D37C8A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CC6CDD-0BF7-4042-B4F2-F9215F2BDCD1}" type="datetime1">
              <a:rPr lang="it-IT" smtClean="0"/>
              <a:t>23/09/2019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A8EC0-160D-45C7-9994-B19D1CAB536A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03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mages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2520702" cy="224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15142" y="1628800"/>
            <a:ext cx="81113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9600" b="1" dirty="0" smtClean="0">
                <a:latin typeface="+mn-lt"/>
              </a:rPr>
              <a:t>IL TEOREMA DI </a:t>
            </a:r>
          </a:p>
          <a:p>
            <a:pPr algn="r"/>
            <a:r>
              <a:rPr lang="it-IT" sz="9600" b="1" dirty="0" smtClean="0">
                <a:latin typeface="+mn-lt"/>
              </a:rPr>
              <a:t>PITAGORA</a:t>
            </a:r>
            <a:endParaRPr lang="it-IT" sz="9600" b="1" dirty="0">
              <a:latin typeface="+mn-lt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/>
          <p:cNvGrpSpPr/>
          <p:nvPr/>
        </p:nvGrpSpPr>
        <p:grpSpPr>
          <a:xfrm rot="7659297">
            <a:off x="2766203" y="3291867"/>
            <a:ext cx="4129521" cy="5471595"/>
            <a:chOff x="1835696" y="3068960"/>
            <a:chExt cx="1728192" cy="2752328"/>
          </a:xfrm>
          <a:solidFill>
            <a:schemeClr val="bg1">
              <a:lumMod val="50000"/>
            </a:schemeClr>
          </a:solidFill>
        </p:grpSpPr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1835696" y="5459079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779912" y="5313960"/>
            <a:ext cx="22284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dirty="0" smtClean="0">
                <a:solidFill>
                  <a:srgbClr val="FFC000"/>
                </a:solidFill>
                <a:latin typeface="+mn-lt"/>
              </a:rPr>
              <a:t>a</a:t>
            </a:r>
            <a:r>
              <a:rPr lang="it-IT" sz="4400" b="1" baseline="30000" dirty="0" smtClean="0">
                <a:solidFill>
                  <a:srgbClr val="FFC000"/>
                </a:solidFill>
                <a:latin typeface="+mn-lt"/>
              </a:rPr>
              <a:t>2</a:t>
            </a:r>
            <a:r>
              <a:rPr lang="it-IT" sz="4400" b="1" dirty="0" smtClean="0">
                <a:solidFill>
                  <a:srgbClr val="FFC000"/>
                </a:solidFill>
                <a:latin typeface="+mn-lt"/>
              </a:rPr>
              <a:t>=b</a:t>
            </a:r>
            <a:r>
              <a:rPr lang="it-IT" sz="4400" b="1" baseline="30000" dirty="0">
                <a:solidFill>
                  <a:srgbClr val="FFC000"/>
                </a:solidFill>
                <a:latin typeface="+mn-lt"/>
              </a:rPr>
              <a:t>2</a:t>
            </a:r>
            <a:r>
              <a:rPr lang="it-IT" sz="4400" b="1" dirty="0" smtClean="0">
                <a:solidFill>
                  <a:srgbClr val="FFC000"/>
                </a:solidFill>
                <a:latin typeface="+mn-lt"/>
              </a:rPr>
              <a:t>+c</a:t>
            </a:r>
            <a:r>
              <a:rPr lang="it-IT" sz="4400" b="1" baseline="30000" dirty="0" smtClean="0">
                <a:solidFill>
                  <a:srgbClr val="FFC000"/>
                </a:solidFill>
                <a:latin typeface="+mn-lt"/>
              </a:rPr>
              <a:t>2</a:t>
            </a:r>
            <a:r>
              <a:rPr lang="it-IT" sz="3200" dirty="0" smtClean="0">
                <a:solidFill>
                  <a:srgbClr val="FFC000"/>
                </a:solidFill>
                <a:latin typeface="+mn-lt"/>
              </a:rPr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4499992" y="5962032"/>
            <a:ext cx="4635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339752" y="3513760"/>
            <a:ext cx="4203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endParaRPr lang="it-IT" sz="4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 rot="2270455">
            <a:off x="4371801" y="4011467"/>
            <a:ext cx="25474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dirty="0" smtClean="0">
                <a:solidFill>
                  <a:srgbClr val="00B0F0"/>
                </a:solidFill>
                <a:latin typeface="+mn-lt"/>
              </a:rPr>
              <a:t>b</a:t>
            </a:r>
            <a:r>
              <a:rPr lang="it-IT" sz="4400" b="1" baseline="30000" dirty="0" smtClean="0">
                <a:solidFill>
                  <a:srgbClr val="00B0F0"/>
                </a:solidFill>
                <a:latin typeface="+mn-lt"/>
              </a:rPr>
              <a:t>2 </a:t>
            </a:r>
            <a:r>
              <a:rPr lang="it-IT" sz="4400" b="1" dirty="0" smtClean="0">
                <a:solidFill>
                  <a:srgbClr val="00B0F0"/>
                </a:solidFill>
                <a:latin typeface="+mn-lt"/>
              </a:rPr>
              <a:t>= a</a:t>
            </a:r>
            <a:r>
              <a:rPr lang="it-IT" sz="4400" b="1" baseline="30000" dirty="0" smtClean="0">
                <a:solidFill>
                  <a:srgbClr val="00B0F0"/>
                </a:solidFill>
                <a:latin typeface="+mn-lt"/>
              </a:rPr>
              <a:t>2 </a:t>
            </a:r>
            <a:r>
              <a:rPr lang="it-IT" sz="4400" b="1" dirty="0" smtClean="0">
                <a:solidFill>
                  <a:srgbClr val="00B0F0"/>
                </a:solidFill>
                <a:latin typeface="+mn-lt"/>
              </a:rPr>
              <a:t>- c</a:t>
            </a:r>
            <a:r>
              <a:rPr lang="it-IT" sz="4400" b="1" baseline="30000" dirty="0" smtClean="0">
                <a:solidFill>
                  <a:srgbClr val="00B0F0"/>
                </a:solidFill>
                <a:latin typeface="+mn-lt"/>
              </a:rPr>
              <a:t>2</a:t>
            </a:r>
            <a:r>
              <a:rPr lang="it-IT" sz="3200" dirty="0" smtClean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 rot="18429686">
            <a:off x="1709978" y="4160506"/>
            <a:ext cx="25474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dirty="0">
                <a:solidFill>
                  <a:srgbClr val="92D050"/>
                </a:solidFill>
                <a:latin typeface="+mn-lt"/>
              </a:rPr>
              <a:t>c</a:t>
            </a:r>
            <a:r>
              <a:rPr lang="it-IT" sz="4400" b="1" baseline="30000" dirty="0" smtClean="0">
                <a:solidFill>
                  <a:srgbClr val="92D050"/>
                </a:solidFill>
                <a:latin typeface="+mn-lt"/>
              </a:rPr>
              <a:t>2 </a:t>
            </a:r>
            <a:r>
              <a:rPr lang="it-IT" sz="4400" b="1" dirty="0" smtClean="0">
                <a:solidFill>
                  <a:srgbClr val="92D050"/>
                </a:solidFill>
                <a:latin typeface="+mn-lt"/>
              </a:rPr>
              <a:t>= a</a:t>
            </a:r>
            <a:r>
              <a:rPr lang="it-IT" sz="4400" b="1" baseline="30000" dirty="0" smtClean="0">
                <a:solidFill>
                  <a:srgbClr val="92D050"/>
                </a:solidFill>
                <a:latin typeface="+mn-lt"/>
              </a:rPr>
              <a:t>2 </a:t>
            </a:r>
            <a:r>
              <a:rPr lang="it-IT" sz="4400" b="1" dirty="0" smtClean="0">
                <a:solidFill>
                  <a:srgbClr val="92D050"/>
                </a:solidFill>
                <a:latin typeface="+mn-lt"/>
              </a:rPr>
              <a:t>- b</a:t>
            </a:r>
            <a:r>
              <a:rPr lang="it-IT" sz="4400" b="1" baseline="30000" dirty="0" smtClean="0">
                <a:solidFill>
                  <a:srgbClr val="92D050"/>
                </a:solidFill>
                <a:latin typeface="+mn-lt"/>
              </a:rPr>
              <a:t>2</a:t>
            </a:r>
            <a:r>
              <a:rPr lang="it-IT" sz="3200" dirty="0" smtClean="0">
                <a:solidFill>
                  <a:srgbClr val="92D050"/>
                </a:solidFill>
                <a:latin typeface="+mn-lt"/>
              </a:rPr>
              <a:t> 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796136" y="3441752"/>
            <a:ext cx="4876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endParaRPr lang="it-IT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4006161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sz="3600" b="1" dirty="0" smtClean="0">
                <a:solidFill>
                  <a:schemeClr val="accent5"/>
                </a:solidFill>
                <a:latin typeface="+mn-lt"/>
              </a:rPr>
              <a:t>Teorema </a:t>
            </a:r>
            <a:r>
              <a:rPr lang="it-IT" sz="3600" b="1" dirty="0">
                <a:solidFill>
                  <a:schemeClr val="accent5"/>
                </a:solidFill>
                <a:latin typeface="+mn-lt"/>
              </a:rPr>
              <a:t>di Pitagora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323528" y="1414504"/>
            <a:ext cx="2376264" cy="2014496"/>
            <a:chOff x="323528" y="1414504"/>
            <a:chExt cx="3601808" cy="3238632"/>
          </a:xfrm>
        </p:grpSpPr>
        <p:sp>
          <p:nvSpPr>
            <p:cNvPr id="24" name="AutoShape 33"/>
            <p:cNvSpPr>
              <a:spLocks noChangeArrowheads="1"/>
            </p:cNvSpPr>
            <p:nvPr/>
          </p:nvSpPr>
          <p:spPr bwMode="auto">
            <a:xfrm>
              <a:off x="1763688" y="2133136"/>
              <a:ext cx="1080000" cy="14400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323528" y="2132976"/>
              <a:ext cx="1440000" cy="1440000"/>
            </a:xfrm>
            <a:prstGeom prst="rect">
              <a:avLst/>
            </a:prstGeom>
            <a:solidFill>
              <a:srgbClr val="33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1763808" y="3573136"/>
              <a:ext cx="1080000" cy="1080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ttangolo 27"/>
            <p:cNvSpPr/>
            <p:nvPr/>
          </p:nvSpPr>
          <p:spPr>
            <a:xfrm rot="19355271">
              <a:off x="2125336" y="1414504"/>
              <a:ext cx="1800000" cy="1800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051720" y="378916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latin typeface="+mn-lt"/>
                </a:rPr>
                <a:t>Q</a:t>
              </a:r>
              <a:r>
                <a:rPr lang="it-IT" b="1" baseline="-25000" dirty="0" smtClean="0">
                  <a:latin typeface="+mn-lt"/>
                </a:rPr>
                <a:t>1</a:t>
              </a:r>
              <a:endParaRPr lang="it-IT" b="1" baseline="-25000" dirty="0">
                <a:latin typeface="+mn-lt"/>
              </a:endParaRP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755576" y="2709040"/>
              <a:ext cx="5004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latin typeface="+mn-lt"/>
                </a:rPr>
                <a:t>Q</a:t>
              </a:r>
              <a:r>
                <a:rPr lang="it-IT" b="1" baseline="-25000" dirty="0">
                  <a:latin typeface="+mn-lt"/>
                </a:rPr>
                <a:t>2</a:t>
              </a:r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2699792" y="2060968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latin typeface="+mn-lt"/>
                </a:rPr>
                <a:t>Q</a:t>
              </a:r>
              <a:r>
                <a:rPr lang="it-IT" b="1" baseline="-25000" dirty="0" smtClean="0">
                  <a:latin typeface="+mn-lt"/>
                </a:rPr>
                <a:t>3</a:t>
              </a:r>
              <a:endParaRPr lang="it-IT" b="1" baseline="-25000" dirty="0">
                <a:latin typeface="+mn-lt"/>
              </a:endParaRPr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1835696" y="2853056"/>
              <a:ext cx="3369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latin typeface="+mn-lt"/>
                </a:rPr>
                <a:t>T</a:t>
              </a:r>
              <a:endParaRPr lang="it-IT" b="1" baseline="-25000" dirty="0">
                <a:latin typeface="+mn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5796136" y="116632"/>
                <a:ext cx="3004540" cy="9396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4400" b="1" dirty="0" smtClean="0">
                    <a:solidFill>
                      <a:srgbClr val="FFC000"/>
                    </a:solidFill>
                    <a:latin typeface="+mn-lt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4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it-IT" sz="44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it-IT" sz="4400" b="1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it-IT" sz="3200" dirty="0" smtClean="0">
                  <a:solidFill>
                    <a:srgbClr val="FFC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6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6" y="116632"/>
                <a:ext cx="3004540" cy="939681"/>
              </a:xfrm>
              <a:prstGeom prst="rect">
                <a:avLst/>
              </a:prstGeom>
              <a:blipFill rotWithShape="0">
                <a:blip r:embed="rId2"/>
                <a:stretch>
                  <a:fillRect l="-8316" b="-305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5796136" y="1052736"/>
                <a:ext cx="3201261" cy="866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4400" b="1" dirty="0" smtClean="0">
                    <a:solidFill>
                      <a:srgbClr val="00B0F0"/>
                    </a:solidFill>
                    <a:latin typeface="+mn-lt"/>
                  </a:rPr>
                  <a:t>b</a:t>
                </a:r>
                <a:r>
                  <a:rPr lang="it-IT" sz="4400" b="1" baseline="30000" dirty="0" smtClean="0">
                    <a:solidFill>
                      <a:srgbClr val="00B0F0"/>
                    </a:solidFill>
                    <a:latin typeface="+mn-lt"/>
                  </a:rPr>
                  <a:t> </a:t>
                </a:r>
                <a:r>
                  <a:rPr lang="it-IT" sz="4400" b="1" dirty="0" smtClean="0">
                    <a:solidFill>
                      <a:srgbClr val="00B0F0"/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44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4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it-IT" sz="44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it-IT" sz="44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4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it-IT" sz="4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it-IT" sz="3200" dirty="0" smtClean="0">
                  <a:solidFill>
                    <a:srgbClr val="00B0F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7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6" y="1052736"/>
                <a:ext cx="3201261" cy="866519"/>
              </a:xfrm>
              <a:prstGeom prst="rect">
                <a:avLst/>
              </a:prstGeom>
              <a:blipFill rotWithShape="0">
                <a:blip r:embed="rId3"/>
                <a:stretch>
                  <a:fillRect l="-7810" t="-3521" b="-33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5796136" y="1988840"/>
                <a:ext cx="3191643" cy="866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it-IT" sz="4400" b="1" dirty="0" smtClean="0">
                    <a:solidFill>
                      <a:schemeClr val="accent2"/>
                    </a:solidFill>
                    <a:latin typeface="+mn-lt"/>
                  </a:rPr>
                  <a:t>c</a:t>
                </a:r>
                <a:r>
                  <a:rPr lang="it-IT" sz="4400" b="1" baseline="30000" dirty="0" smtClean="0">
                    <a:solidFill>
                      <a:schemeClr val="accent2"/>
                    </a:solidFill>
                    <a:latin typeface="+mn-lt"/>
                  </a:rPr>
                  <a:t> </a:t>
                </a:r>
                <a:r>
                  <a:rPr lang="it-IT" sz="4400" b="1" dirty="0" smtClean="0">
                    <a:solidFill>
                      <a:schemeClr val="accent2"/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t-IT" sz="44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t-IT" sz="44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dirty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it-IT" sz="44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it-IT" sz="4400" b="1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4400" b="1" i="1" dirty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400" b="1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it-IT" sz="4400" b="1" i="1" dirty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it-IT" sz="3200" dirty="0" smtClean="0">
                  <a:solidFill>
                    <a:srgbClr val="00B0F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6" y="1988840"/>
                <a:ext cx="3191643" cy="866519"/>
              </a:xfrm>
              <a:prstGeom prst="rect">
                <a:avLst/>
              </a:prstGeom>
              <a:blipFill rotWithShape="0">
                <a:blip r:embed="rId4"/>
                <a:stretch>
                  <a:fillRect l="-7839" t="-2817" b="-330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/>
          <p:cNvSpPr/>
          <p:nvPr/>
        </p:nvSpPr>
        <p:spPr>
          <a:xfrm>
            <a:off x="5622976" y="116632"/>
            <a:ext cx="3456384" cy="2736304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35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15" grpId="0"/>
      <p:bldP spid="17" grpId="0"/>
      <p:bldP spid="18" grpId="0"/>
      <p:bldP spid="19" grpId="0"/>
      <p:bldP spid="36" grpId="0"/>
      <p:bldP spid="37" grpId="0"/>
      <p:bldP spid="38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95536" y="620688"/>
            <a:ext cx="8526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>
                <a:latin typeface="+mn-lt"/>
              </a:rPr>
              <a:t>Il </a:t>
            </a:r>
            <a:r>
              <a:rPr lang="it-IT" sz="2800" b="1" dirty="0">
                <a:solidFill>
                  <a:schemeClr val="accent5"/>
                </a:solidFill>
                <a:latin typeface="+mn-lt"/>
              </a:rPr>
              <a:t>teorema di Pitagora </a:t>
            </a:r>
            <a:r>
              <a:rPr lang="it-IT" sz="2800" dirty="0">
                <a:latin typeface="+mn-lt"/>
              </a:rPr>
              <a:t>si applica solo ai triangoli rettangoli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771800" y="1196752"/>
            <a:ext cx="446949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+mn-lt"/>
              </a:rPr>
              <a:t>I triangoli sono </a:t>
            </a:r>
            <a:r>
              <a:rPr lang="it-IT" sz="3200" dirty="0">
                <a:solidFill>
                  <a:schemeClr val="accent5"/>
                </a:solidFill>
                <a:latin typeface="+mn-lt"/>
              </a:rPr>
              <a:t>rettangoli </a:t>
            </a:r>
            <a:endParaRPr lang="it-IT" sz="3200" dirty="0" smtClean="0">
              <a:solidFill>
                <a:schemeClr val="accent5"/>
              </a:solidFill>
              <a:latin typeface="+mn-lt"/>
            </a:endParaRPr>
          </a:p>
          <a:p>
            <a:pPr>
              <a:defRPr/>
            </a:pPr>
            <a:r>
              <a:rPr lang="it-IT" sz="3200" dirty="0" smtClean="0">
                <a:latin typeface="+mn-lt"/>
              </a:rPr>
              <a:t>se </a:t>
            </a:r>
            <a:r>
              <a:rPr lang="it-IT" sz="3200" dirty="0">
                <a:latin typeface="+mn-lt"/>
              </a:rPr>
              <a:t>hanno un </a:t>
            </a:r>
            <a:r>
              <a:rPr lang="it-IT" sz="3200" dirty="0">
                <a:solidFill>
                  <a:schemeClr val="accent5"/>
                </a:solidFill>
                <a:latin typeface="+mn-lt"/>
              </a:rPr>
              <a:t>angolo retto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539552" y="3068960"/>
            <a:ext cx="1728192" cy="2752328"/>
            <a:chOff x="1835696" y="3068960"/>
            <a:chExt cx="1728192" cy="2752328"/>
          </a:xfrm>
          <a:solidFill>
            <a:schemeClr val="bg1">
              <a:lumMod val="50000"/>
            </a:schemeClr>
          </a:solidFill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1835696" y="5459079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8" name="Gruppo 17"/>
          <p:cNvGrpSpPr/>
          <p:nvPr/>
        </p:nvGrpSpPr>
        <p:grpSpPr>
          <a:xfrm rot="5400000">
            <a:off x="3643908" y="2340868"/>
            <a:ext cx="1728192" cy="2752328"/>
            <a:chOff x="1835696" y="3068960"/>
            <a:chExt cx="1728192" cy="2752328"/>
          </a:xfrm>
          <a:solidFill>
            <a:schemeClr val="bg1">
              <a:lumMod val="50000"/>
            </a:schemeClr>
          </a:solidFill>
        </p:grpSpPr>
        <p:sp>
          <p:nvSpPr>
            <p:cNvPr id="19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1835696" y="5459079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1" name="Gruppo 20"/>
          <p:cNvGrpSpPr/>
          <p:nvPr/>
        </p:nvGrpSpPr>
        <p:grpSpPr>
          <a:xfrm rot="7394487">
            <a:off x="4396450" y="4464196"/>
            <a:ext cx="1728192" cy="2752328"/>
            <a:chOff x="1835696" y="3068960"/>
            <a:chExt cx="1728192" cy="2752328"/>
          </a:xfrm>
          <a:solidFill>
            <a:schemeClr val="bg1">
              <a:lumMod val="50000"/>
            </a:schemeClr>
          </a:solidFill>
        </p:grpSpPr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1835696" y="5459079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4" name="Gruppo 23"/>
          <p:cNvGrpSpPr/>
          <p:nvPr/>
        </p:nvGrpSpPr>
        <p:grpSpPr>
          <a:xfrm rot="10800000">
            <a:off x="6372200" y="2852936"/>
            <a:ext cx="1728192" cy="2752328"/>
            <a:chOff x="1835696" y="3068960"/>
            <a:chExt cx="1728192" cy="2752328"/>
          </a:xfrm>
          <a:solidFill>
            <a:schemeClr val="bg1">
              <a:lumMod val="50000"/>
            </a:schemeClr>
          </a:solidFill>
        </p:grpSpPr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1835696" y="5459079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o 20"/>
          <p:cNvGrpSpPr/>
          <p:nvPr/>
        </p:nvGrpSpPr>
        <p:grpSpPr>
          <a:xfrm rot="7659297">
            <a:off x="2619921" y="2842458"/>
            <a:ext cx="4141158" cy="5471595"/>
            <a:chOff x="1830826" y="3068960"/>
            <a:chExt cx="1733062" cy="2752328"/>
          </a:xfrm>
          <a:solidFill>
            <a:schemeClr val="bg1">
              <a:lumMod val="50000"/>
            </a:schemeClr>
          </a:solidFill>
        </p:grpSpPr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1835696" y="3068960"/>
              <a:ext cx="1728192" cy="2752328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1830826" y="5453660"/>
              <a:ext cx="360040" cy="36004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59632" y="548680"/>
            <a:ext cx="500169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dirty="0" smtClean="0">
                <a:solidFill>
                  <a:srgbClr val="0070C0"/>
                </a:solidFill>
                <a:latin typeface="+mn-lt"/>
              </a:rPr>
              <a:t>CATETI</a:t>
            </a:r>
            <a:r>
              <a:rPr lang="it-IT" sz="3200" dirty="0" smtClean="0">
                <a:solidFill>
                  <a:srgbClr val="0070C0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it-IT" sz="3200" dirty="0" smtClean="0">
                <a:latin typeface="+mn-lt"/>
              </a:rPr>
              <a:t>Lati adiacenti all’</a:t>
            </a:r>
            <a:r>
              <a:rPr lang="it-IT" sz="3200" dirty="0" smtClean="0">
                <a:solidFill>
                  <a:schemeClr val="accent5"/>
                </a:solidFill>
                <a:latin typeface="+mn-lt"/>
              </a:rPr>
              <a:t>angolo </a:t>
            </a:r>
            <a:r>
              <a:rPr lang="it-IT" sz="3200" dirty="0">
                <a:solidFill>
                  <a:schemeClr val="accent5"/>
                </a:solidFill>
                <a:latin typeface="+mn-lt"/>
              </a:rPr>
              <a:t>retto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2051720" y="1844824"/>
            <a:ext cx="108012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4788024" y="1844824"/>
            <a:ext cx="1080120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83568" y="5596116"/>
            <a:ext cx="496392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IPOTENUSA</a:t>
            </a:r>
            <a:endParaRPr lang="it-IT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defRPr/>
            </a:pPr>
            <a:r>
              <a:rPr lang="it-IT" sz="3200" dirty="0" smtClean="0">
                <a:latin typeface="+mn-lt"/>
              </a:rPr>
              <a:t>Lato opposto all’</a:t>
            </a:r>
            <a:r>
              <a:rPr lang="it-IT" sz="3200" dirty="0" smtClean="0">
                <a:solidFill>
                  <a:schemeClr val="accent5"/>
                </a:solidFill>
                <a:latin typeface="+mn-lt"/>
              </a:rPr>
              <a:t>angolo </a:t>
            </a:r>
            <a:r>
              <a:rPr lang="it-IT" sz="3200" dirty="0">
                <a:solidFill>
                  <a:schemeClr val="accent5"/>
                </a:solidFill>
                <a:latin typeface="+mn-lt"/>
              </a:rPr>
              <a:t>retto</a:t>
            </a:r>
          </a:p>
        </p:txBody>
      </p:sp>
      <p:cxnSp>
        <p:nvCxnSpPr>
          <p:cNvPr id="10" name="Connettore 2 9"/>
          <p:cNvCxnSpPr/>
          <p:nvPr/>
        </p:nvCxnSpPr>
        <p:spPr>
          <a:xfrm flipV="1">
            <a:off x="3563888" y="5661248"/>
            <a:ext cx="1008112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22" idx="4"/>
            <a:endCxn id="22" idx="0"/>
          </p:cNvCxnSpPr>
          <p:nvPr/>
        </p:nvCxnSpPr>
        <p:spPr>
          <a:xfrm>
            <a:off x="1259631" y="5546229"/>
            <a:ext cx="6854629" cy="7326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1259632" y="2276872"/>
            <a:ext cx="2520280" cy="3247844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22" idx="0"/>
          </p:cNvCxnSpPr>
          <p:nvPr/>
        </p:nvCxnSpPr>
        <p:spPr>
          <a:xfrm flipH="1" flipV="1">
            <a:off x="3779912" y="2276872"/>
            <a:ext cx="4334348" cy="3342622"/>
          </a:xfrm>
          <a:prstGeom prst="line">
            <a:avLst/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6012160" y="5805264"/>
            <a:ext cx="2160240" cy="83099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È sempre il lato più lungo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81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733800" y="5238328"/>
            <a:ext cx="1143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33800" y="5238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14800" y="5238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95800" y="5238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733800" y="5619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14800" y="5619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495800" y="5619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733800" y="6000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14800" y="6000328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499992" y="60047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" name="AutoShape 29"/>
          <p:cNvSpPr>
            <a:spLocks noChangeArrowheads="1"/>
          </p:cNvSpPr>
          <p:nvPr/>
        </p:nvSpPr>
        <p:spPr bwMode="auto">
          <a:xfrm>
            <a:off x="3733800" y="3714328"/>
            <a:ext cx="1143000" cy="1524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416300" y="5136728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A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876800" y="5136728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B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505200" y="3333328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C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67544" y="116632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 smtClean="0">
                <a:latin typeface="+mn-lt"/>
              </a:rPr>
              <a:t>Dato un triangolo rettangolo</a:t>
            </a:r>
          </a:p>
          <a:p>
            <a:pPr>
              <a:defRPr/>
            </a:pPr>
            <a:r>
              <a:rPr lang="it-IT" sz="2800" dirty="0" smtClean="0">
                <a:latin typeface="+mn-lt"/>
              </a:rPr>
              <a:t>costruiamo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un quadrato sul cateto minore</a:t>
            </a:r>
            <a:endParaRPr lang="it-IT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99" grpId="0" autoUpdateAnimBg="0"/>
      <p:bldP spid="7200" grpId="0" autoUpdateAnimBg="0"/>
      <p:bldP spid="7201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733800" y="5454352"/>
            <a:ext cx="1143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09800" y="3930352"/>
            <a:ext cx="1524000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33800" y="5454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14800" y="5454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495800" y="5454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33800" y="5835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114800" y="5835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495800" y="5835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733800" y="6216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114800" y="6216352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499992" y="6220724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352800" y="5073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971800" y="5073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590800" y="5073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209800" y="5073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352800" y="4692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971800" y="4692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590800" y="4692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209800" y="4692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352800" y="4311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971800" y="4311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590800" y="4311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209800" y="4311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3352800" y="3930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971800" y="3930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2590800" y="3930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209800" y="3930352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2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733800" y="3930352"/>
            <a:ext cx="1143000" cy="1524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454400" y="5378152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A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876800" y="5365452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B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563888" y="3429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 dirty="0"/>
              <a:t>C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67544" y="404664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 smtClean="0">
                <a:latin typeface="+mn-lt"/>
              </a:rPr>
              <a:t>Dato un triangolo rettangolo</a:t>
            </a:r>
          </a:p>
          <a:p>
            <a:pPr>
              <a:defRPr/>
            </a:pPr>
            <a:r>
              <a:rPr lang="it-IT" sz="2800" dirty="0" smtClean="0">
                <a:latin typeface="+mn-lt"/>
              </a:rPr>
              <a:t>costruiamo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un quadrato sul cateto 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minore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67544" y="1268760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 smtClean="0">
                <a:latin typeface="+mn-lt"/>
              </a:rPr>
              <a:t>costruiamo </a:t>
            </a:r>
            <a:r>
              <a:rPr lang="it-I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 quadrato sul cateto 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maggiore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3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733800" y="3733800"/>
            <a:ext cx="1143000" cy="1143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114800" y="3733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495800" y="3733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733800" y="4114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4114800" y="4114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4495800" y="4114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37338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41148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4495800" y="4495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9227" name="Group 66"/>
          <p:cNvGrpSpPr>
            <a:grpSpLocks/>
          </p:cNvGrpSpPr>
          <p:nvPr/>
        </p:nvGrpSpPr>
        <p:grpSpPr bwMode="auto">
          <a:xfrm>
            <a:off x="2209800" y="2209800"/>
            <a:ext cx="1524000" cy="1524000"/>
            <a:chOff x="1392" y="1392"/>
            <a:chExt cx="960" cy="960"/>
          </a:xfrm>
        </p:grpSpPr>
        <p:sp>
          <p:nvSpPr>
            <p:cNvPr id="9253" name="Rectangle 3"/>
            <p:cNvSpPr>
              <a:spLocks noChangeArrowheads="1"/>
            </p:cNvSpPr>
            <p:nvPr/>
          </p:nvSpPr>
          <p:spPr bwMode="auto">
            <a:xfrm>
              <a:off x="1392" y="1392"/>
              <a:ext cx="960" cy="96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4" name="Rectangle 13"/>
            <p:cNvSpPr>
              <a:spLocks noChangeArrowheads="1"/>
            </p:cNvSpPr>
            <p:nvPr/>
          </p:nvSpPr>
          <p:spPr bwMode="auto">
            <a:xfrm>
              <a:off x="211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5" name="Rectangle 14"/>
            <p:cNvSpPr>
              <a:spLocks noChangeArrowheads="1"/>
            </p:cNvSpPr>
            <p:nvPr/>
          </p:nvSpPr>
          <p:spPr bwMode="auto">
            <a:xfrm>
              <a:off x="187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6" name="Rectangle 15"/>
            <p:cNvSpPr>
              <a:spLocks noChangeArrowheads="1"/>
            </p:cNvSpPr>
            <p:nvPr/>
          </p:nvSpPr>
          <p:spPr bwMode="auto">
            <a:xfrm>
              <a:off x="163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7" name="Rectangle 16"/>
            <p:cNvSpPr>
              <a:spLocks noChangeArrowheads="1"/>
            </p:cNvSpPr>
            <p:nvPr/>
          </p:nvSpPr>
          <p:spPr bwMode="auto">
            <a:xfrm>
              <a:off x="139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8" name="Rectangle 17"/>
            <p:cNvSpPr>
              <a:spLocks noChangeArrowheads="1"/>
            </p:cNvSpPr>
            <p:nvPr/>
          </p:nvSpPr>
          <p:spPr bwMode="auto">
            <a:xfrm>
              <a:off x="211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59" name="Rectangle 18"/>
            <p:cNvSpPr>
              <a:spLocks noChangeArrowheads="1"/>
            </p:cNvSpPr>
            <p:nvPr/>
          </p:nvSpPr>
          <p:spPr bwMode="auto">
            <a:xfrm>
              <a:off x="187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0" name="Rectangle 19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1" name="Rectangle 20"/>
            <p:cNvSpPr>
              <a:spLocks noChangeArrowheads="1"/>
            </p:cNvSpPr>
            <p:nvPr/>
          </p:nvSpPr>
          <p:spPr bwMode="auto">
            <a:xfrm>
              <a:off x="139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2" name="Rectangle 21"/>
            <p:cNvSpPr>
              <a:spLocks noChangeArrowheads="1"/>
            </p:cNvSpPr>
            <p:nvPr/>
          </p:nvSpPr>
          <p:spPr bwMode="auto">
            <a:xfrm>
              <a:off x="211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3" name="Rectangle 22"/>
            <p:cNvSpPr>
              <a:spLocks noChangeArrowheads="1"/>
            </p:cNvSpPr>
            <p:nvPr/>
          </p:nvSpPr>
          <p:spPr bwMode="auto">
            <a:xfrm>
              <a:off x="187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4" name="Rectangle 23"/>
            <p:cNvSpPr>
              <a:spLocks noChangeArrowheads="1"/>
            </p:cNvSpPr>
            <p:nvPr/>
          </p:nvSpPr>
          <p:spPr bwMode="auto">
            <a:xfrm>
              <a:off x="163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5" name="Rectangle 24"/>
            <p:cNvSpPr>
              <a:spLocks noChangeArrowheads="1"/>
            </p:cNvSpPr>
            <p:nvPr/>
          </p:nvSpPr>
          <p:spPr bwMode="auto">
            <a:xfrm>
              <a:off x="139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6" name="Rectangle 25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7" name="Rectangle 26"/>
            <p:cNvSpPr>
              <a:spLocks noChangeArrowheads="1"/>
            </p:cNvSpPr>
            <p:nvPr/>
          </p:nvSpPr>
          <p:spPr bwMode="auto">
            <a:xfrm>
              <a:off x="187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8" name="Rectangle 27"/>
            <p:cNvSpPr>
              <a:spLocks noChangeArrowheads="1"/>
            </p:cNvSpPr>
            <p:nvPr/>
          </p:nvSpPr>
          <p:spPr bwMode="auto">
            <a:xfrm>
              <a:off x="163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9269" name="Rectangle 28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9228" name="AutoShape 29"/>
          <p:cNvSpPr>
            <a:spLocks noChangeArrowheads="1"/>
          </p:cNvSpPr>
          <p:nvPr/>
        </p:nvSpPr>
        <p:spPr bwMode="auto">
          <a:xfrm>
            <a:off x="3733800" y="2209800"/>
            <a:ext cx="1143000" cy="1524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 rot="-2181441">
            <a:off x="4724400" y="3276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30" name="Rectangle 56"/>
          <p:cNvSpPr>
            <a:spLocks noChangeArrowheads="1"/>
          </p:cNvSpPr>
          <p:nvPr/>
        </p:nvSpPr>
        <p:spPr bwMode="auto">
          <a:xfrm>
            <a:off x="3733800" y="3733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4114800" y="3733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4495800" y="3733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3733800" y="4114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4114800" y="4114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4495800" y="4114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3733800" y="4495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4114800" y="4495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4495800" y="4495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3733800" y="3733800"/>
            <a:ext cx="3810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 rot="-2181441">
            <a:off x="4495800" y="2971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 rot="-2181441">
            <a:off x="5029200" y="3048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 rot="-2181441">
            <a:off x="4800600" y="2743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96" name="Rectangle 76"/>
          <p:cNvSpPr>
            <a:spLocks noChangeArrowheads="1"/>
          </p:cNvSpPr>
          <p:nvPr/>
        </p:nvSpPr>
        <p:spPr bwMode="auto">
          <a:xfrm rot="-2181441">
            <a:off x="5334000" y="2819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197" name="Rectangle 77"/>
          <p:cNvSpPr>
            <a:spLocks noChangeArrowheads="1"/>
          </p:cNvSpPr>
          <p:nvPr/>
        </p:nvSpPr>
        <p:spPr bwMode="auto">
          <a:xfrm rot="-2181441">
            <a:off x="5105400" y="25146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 rot="-2181441">
            <a:off x="5638800" y="25908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02" name="Rectangle 82"/>
          <p:cNvSpPr>
            <a:spLocks noChangeArrowheads="1"/>
          </p:cNvSpPr>
          <p:nvPr/>
        </p:nvSpPr>
        <p:spPr bwMode="auto">
          <a:xfrm rot="-2181441">
            <a:off x="5410200" y="2286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 rot="-2181441">
            <a:off x="5943600" y="2362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683568" y="548680"/>
            <a:ext cx="79145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Ed ora prendiamo uno ad uno i quadratini </a:t>
            </a:r>
            <a:r>
              <a:rPr lang="it-IT" dirty="0" smtClean="0">
                <a:latin typeface="+mn-lt"/>
              </a:rPr>
              <a:t>che compongono i </a:t>
            </a:r>
            <a:endParaRPr lang="it-IT" dirty="0">
              <a:latin typeface="+mn-lt"/>
            </a:endParaRPr>
          </a:p>
          <a:p>
            <a:pPr>
              <a:defRPr/>
            </a:pPr>
            <a:r>
              <a:rPr lang="it-IT" dirty="0">
                <a:latin typeface="+mn-lt"/>
              </a:rPr>
              <a:t>quadrati costruiti sui cateti e trasferiamoli sull’ipotenusa</a:t>
            </a:r>
          </a:p>
        </p:txBody>
      </p:sp>
      <p:sp>
        <p:nvSpPr>
          <p:cNvPr id="5212" name="Text Box 92"/>
          <p:cNvSpPr txBox="1">
            <a:spLocks noChangeArrowheads="1"/>
          </p:cNvSpPr>
          <p:nvPr/>
        </p:nvSpPr>
        <p:spPr bwMode="auto">
          <a:xfrm>
            <a:off x="755576" y="5589240"/>
            <a:ext cx="7992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dirty="0">
                <a:latin typeface="+mn-lt"/>
              </a:rPr>
              <a:t>Abbiamo esaurito i quadratini elementari del primo quadrato, quindi cominciamo a trasferire quelli del secondo</a:t>
            </a:r>
          </a:p>
        </p:txBody>
      </p:sp>
      <p:sp>
        <p:nvSpPr>
          <p:cNvPr id="9250" name="Text Box 93"/>
          <p:cNvSpPr txBox="1">
            <a:spLocks noChangeArrowheads="1"/>
          </p:cNvSpPr>
          <p:nvPr/>
        </p:nvSpPr>
        <p:spPr bwMode="auto">
          <a:xfrm>
            <a:off x="3454400" y="365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A</a:t>
            </a:r>
          </a:p>
        </p:txBody>
      </p:sp>
      <p:sp>
        <p:nvSpPr>
          <p:cNvPr id="9251" name="Text Box 94"/>
          <p:cNvSpPr txBox="1">
            <a:spLocks noChangeArrowheads="1"/>
          </p:cNvSpPr>
          <p:nvPr/>
        </p:nvSpPr>
        <p:spPr bwMode="auto">
          <a:xfrm>
            <a:off x="4876800" y="3644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B</a:t>
            </a:r>
          </a:p>
        </p:txBody>
      </p:sp>
      <p:sp>
        <p:nvSpPr>
          <p:cNvPr id="9252" name="Text Box 95"/>
          <p:cNvSpPr txBox="1">
            <a:spLocks noChangeArrowheads="1"/>
          </p:cNvSpPr>
          <p:nvPr/>
        </p:nvSpPr>
        <p:spPr bwMode="auto">
          <a:xfrm>
            <a:off x="3505200" y="1828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C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" fill="hold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5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7" grpId="0" animBg="1"/>
      <p:bldP spid="5191" grpId="0" animBg="1"/>
      <p:bldP spid="5192" grpId="0" animBg="1"/>
      <p:bldP spid="5196" grpId="0" animBg="1"/>
      <p:bldP spid="5197" grpId="0" animBg="1"/>
      <p:bldP spid="5201" grpId="0" animBg="1"/>
      <p:bldP spid="5202" grpId="0" animBg="1"/>
      <p:bldP spid="5206" grpId="0" animBg="1"/>
      <p:bldP spid="5211" grpId="0" autoUpdateAnimBg="0"/>
      <p:bldP spid="52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65"/>
          <p:cNvGrpSpPr>
            <a:grpSpLocks/>
          </p:cNvGrpSpPr>
          <p:nvPr/>
        </p:nvGrpSpPr>
        <p:grpSpPr bwMode="auto">
          <a:xfrm>
            <a:off x="2209800" y="2209800"/>
            <a:ext cx="4114800" cy="2667000"/>
            <a:chOff x="1392" y="1392"/>
            <a:chExt cx="2592" cy="1680"/>
          </a:xfrm>
        </p:grpSpPr>
        <p:sp>
          <p:nvSpPr>
            <p:cNvPr id="10280" name="Rectangle 2"/>
            <p:cNvSpPr>
              <a:spLocks noChangeArrowheads="1"/>
            </p:cNvSpPr>
            <p:nvPr/>
          </p:nvSpPr>
          <p:spPr bwMode="auto">
            <a:xfrm>
              <a:off x="2352" y="2352"/>
              <a:ext cx="720" cy="7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1" name="Rectangle 3"/>
            <p:cNvSpPr>
              <a:spLocks noChangeArrowheads="1"/>
            </p:cNvSpPr>
            <p:nvPr/>
          </p:nvSpPr>
          <p:spPr bwMode="auto">
            <a:xfrm>
              <a:off x="259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2" name="Rectangle 4"/>
            <p:cNvSpPr>
              <a:spLocks noChangeArrowheads="1"/>
            </p:cNvSpPr>
            <p:nvPr/>
          </p:nvSpPr>
          <p:spPr bwMode="auto">
            <a:xfrm>
              <a:off x="283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3" name="Rectangle 5"/>
            <p:cNvSpPr>
              <a:spLocks noChangeArrowheads="1"/>
            </p:cNvSpPr>
            <p:nvPr/>
          </p:nvSpPr>
          <p:spPr bwMode="auto">
            <a:xfrm>
              <a:off x="235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4" name="Rectangle 6"/>
            <p:cNvSpPr>
              <a:spLocks noChangeArrowheads="1"/>
            </p:cNvSpPr>
            <p:nvPr/>
          </p:nvSpPr>
          <p:spPr bwMode="auto">
            <a:xfrm>
              <a:off x="259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5" name="Rectangle 7"/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6" name="Rectangle 8"/>
            <p:cNvSpPr>
              <a:spLocks noChangeArrowheads="1"/>
            </p:cNvSpPr>
            <p:nvPr/>
          </p:nvSpPr>
          <p:spPr bwMode="auto">
            <a:xfrm>
              <a:off x="235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7" name="Rectangle 9"/>
            <p:cNvSpPr>
              <a:spLocks noChangeArrowheads="1"/>
            </p:cNvSpPr>
            <p:nvPr/>
          </p:nvSpPr>
          <p:spPr bwMode="auto">
            <a:xfrm>
              <a:off x="259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88" name="Rectangle 10"/>
            <p:cNvSpPr>
              <a:spLocks noChangeArrowheads="1"/>
            </p:cNvSpPr>
            <p:nvPr/>
          </p:nvSpPr>
          <p:spPr bwMode="auto">
            <a:xfrm>
              <a:off x="283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pSp>
          <p:nvGrpSpPr>
            <p:cNvPr id="10289" name="Group 11"/>
            <p:cNvGrpSpPr>
              <a:grpSpLocks/>
            </p:cNvGrpSpPr>
            <p:nvPr/>
          </p:nvGrpSpPr>
          <p:grpSpPr bwMode="auto">
            <a:xfrm>
              <a:off x="1392" y="1392"/>
              <a:ext cx="960" cy="960"/>
              <a:chOff x="1392" y="1392"/>
              <a:chExt cx="960" cy="960"/>
            </a:xfrm>
          </p:grpSpPr>
          <p:sp>
            <p:nvSpPr>
              <p:cNvPr id="10310" name="Rectangle 12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960" cy="96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1" name="Rectangle 13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2" name="Rectangle 14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3" name="Rectangle 15"/>
              <p:cNvSpPr>
                <a:spLocks noChangeArrowheads="1"/>
              </p:cNvSpPr>
              <p:nvPr/>
            </p:nvSpPr>
            <p:spPr bwMode="auto">
              <a:xfrm>
                <a:off x="1632" y="211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4" name="Rectangle 16"/>
              <p:cNvSpPr>
                <a:spLocks noChangeArrowheads="1"/>
              </p:cNvSpPr>
              <p:nvPr/>
            </p:nvSpPr>
            <p:spPr bwMode="auto">
              <a:xfrm>
                <a:off x="1392" y="211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5" name="Rectangle 17"/>
              <p:cNvSpPr>
                <a:spLocks noChangeArrowheads="1"/>
              </p:cNvSpPr>
              <p:nvPr/>
            </p:nvSpPr>
            <p:spPr bwMode="auto">
              <a:xfrm>
                <a:off x="2112" y="187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6" name="Rectangle 18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7" name="Rectangle 19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8" name="Rectangle 20"/>
              <p:cNvSpPr>
                <a:spLocks noChangeArrowheads="1"/>
              </p:cNvSpPr>
              <p:nvPr/>
            </p:nvSpPr>
            <p:spPr bwMode="auto">
              <a:xfrm>
                <a:off x="1392" y="187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19" name="Rectangle 21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0" name="Rectangle 22"/>
              <p:cNvSpPr>
                <a:spLocks noChangeArrowheads="1"/>
              </p:cNvSpPr>
              <p:nvPr/>
            </p:nvSpPr>
            <p:spPr bwMode="auto">
              <a:xfrm>
                <a:off x="1872" y="163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1" name="Rectangle 23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2" name="Rectangle 24"/>
              <p:cNvSpPr>
                <a:spLocks noChangeArrowheads="1"/>
              </p:cNvSpPr>
              <p:nvPr/>
            </p:nvSpPr>
            <p:spPr bwMode="auto">
              <a:xfrm>
                <a:off x="1392" y="163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3" name="Rectangle 25"/>
              <p:cNvSpPr>
                <a:spLocks noChangeArrowheads="1"/>
              </p:cNvSpPr>
              <p:nvPr/>
            </p:nvSpPr>
            <p:spPr bwMode="auto">
              <a:xfrm>
                <a:off x="2112" y="139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4" name="Rectangle 26"/>
              <p:cNvSpPr>
                <a:spLocks noChangeArrowheads="1"/>
              </p:cNvSpPr>
              <p:nvPr/>
            </p:nvSpPr>
            <p:spPr bwMode="auto">
              <a:xfrm>
                <a:off x="1872" y="139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5" name="Rectangle 27"/>
              <p:cNvSpPr>
                <a:spLocks noChangeArrowheads="1"/>
              </p:cNvSpPr>
              <p:nvPr/>
            </p:nvSpPr>
            <p:spPr bwMode="auto">
              <a:xfrm>
                <a:off x="1632" y="139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10326" name="Rectangle 28"/>
              <p:cNvSpPr>
                <a:spLocks noChangeArrowheads="1"/>
              </p:cNvSpPr>
              <p:nvPr/>
            </p:nvSpPr>
            <p:spPr bwMode="auto">
              <a:xfrm>
                <a:off x="1392" y="1392"/>
                <a:ext cx="240" cy="24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</p:grpSp>
        <p:sp>
          <p:nvSpPr>
            <p:cNvPr id="10290" name="AutoShape 29"/>
            <p:cNvSpPr>
              <a:spLocks noChangeArrowheads="1"/>
            </p:cNvSpPr>
            <p:nvPr/>
          </p:nvSpPr>
          <p:spPr bwMode="auto">
            <a:xfrm>
              <a:off x="2352" y="1392"/>
              <a:ext cx="720" cy="960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1" name="Rectangle 30"/>
            <p:cNvSpPr>
              <a:spLocks noChangeArrowheads="1"/>
            </p:cNvSpPr>
            <p:nvPr/>
          </p:nvSpPr>
          <p:spPr bwMode="auto">
            <a:xfrm rot="-2181441">
              <a:off x="2976" y="206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2" name="Rectangle 31"/>
            <p:cNvSpPr>
              <a:spLocks noChangeArrowheads="1"/>
            </p:cNvSpPr>
            <p:nvPr/>
          </p:nvSpPr>
          <p:spPr bwMode="auto">
            <a:xfrm>
              <a:off x="235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3" name="Rectangle 32"/>
            <p:cNvSpPr>
              <a:spLocks noChangeArrowheads="1"/>
            </p:cNvSpPr>
            <p:nvPr/>
          </p:nvSpPr>
          <p:spPr bwMode="auto">
            <a:xfrm>
              <a:off x="2592" y="235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4" name="Rectangle 33"/>
            <p:cNvSpPr>
              <a:spLocks noChangeArrowheads="1"/>
            </p:cNvSpPr>
            <p:nvPr/>
          </p:nvSpPr>
          <p:spPr bwMode="auto">
            <a:xfrm>
              <a:off x="2832" y="235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5" name="Rectangle 34"/>
            <p:cNvSpPr>
              <a:spLocks noChangeArrowheads="1"/>
            </p:cNvSpPr>
            <p:nvPr/>
          </p:nvSpPr>
          <p:spPr bwMode="auto">
            <a:xfrm>
              <a:off x="2352" y="259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6" name="Rectangle 35"/>
            <p:cNvSpPr>
              <a:spLocks noChangeArrowheads="1"/>
            </p:cNvSpPr>
            <p:nvPr/>
          </p:nvSpPr>
          <p:spPr bwMode="auto">
            <a:xfrm>
              <a:off x="2592" y="259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7" name="Rectangle 36"/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8" name="Rectangle 37"/>
            <p:cNvSpPr>
              <a:spLocks noChangeArrowheads="1"/>
            </p:cNvSpPr>
            <p:nvPr/>
          </p:nvSpPr>
          <p:spPr bwMode="auto">
            <a:xfrm>
              <a:off x="2352" y="283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299" name="Rectangle 38"/>
            <p:cNvSpPr>
              <a:spLocks noChangeArrowheads="1"/>
            </p:cNvSpPr>
            <p:nvPr/>
          </p:nvSpPr>
          <p:spPr bwMode="auto">
            <a:xfrm>
              <a:off x="2592" y="283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0" name="Rectangle 39"/>
            <p:cNvSpPr>
              <a:spLocks noChangeArrowheads="1"/>
            </p:cNvSpPr>
            <p:nvPr/>
          </p:nvSpPr>
          <p:spPr bwMode="auto">
            <a:xfrm>
              <a:off x="2832" y="283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1" name="Rectangle 40"/>
            <p:cNvSpPr>
              <a:spLocks noChangeArrowheads="1"/>
            </p:cNvSpPr>
            <p:nvPr/>
          </p:nvSpPr>
          <p:spPr bwMode="auto">
            <a:xfrm>
              <a:off x="2352" y="2352"/>
              <a:ext cx="240" cy="2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2" name="Rectangle 41"/>
            <p:cNvSpPr>
              <a:spLocks noChangeArrowheads="1"/>
            </p:cNvSpPr>
            <p:nvPr/>
          </p:nvSpPr>
          <p:spPr bwMode="auto">
            <a:xfrm rot="-2181441">
              <a:off x="2832" y="18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3" name="Rectangle 45"/>
            <p:cNvSpPr>
              <a:spLocks noChangeArrowheads="1"/>
            </p:cNvSpPr>
            <p:nvPr/>
          </p:nvSpPr>
          <p:spPr bwMode="auto">
            <a:xfrm rot="-2181441">
              <a:off x="3168" y="19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4" name="Rectangle 46"/>
            <p:cNvSpPr>
              <a:spLocks noChangeArrowheads="1"/>
            </p:cNvSpPr>
            <p:nvPr/>
          </p:nvSpPr>
          <p:spPr bwMode="auto">
            <a:xfrm rot="-2181441">
              <a:off x="3024" y="172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5" name="Rectangle 50"/>
            <p:cNvSpPr>
              <a:spLocks noChangeArrowheads="1"/>
            </p:cNvSpPr>
            <p:nvPr/>
          </p:nvSpPr>
          <p:spPr bwMode="auto">
            <a:xfrm rot="-2181441">
              <a:off x="3360" y="177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6" name="Rectangle 51"/>
            <p:cNvSpPr>
              <a:spLocks noChangeArrowheads="1"/>
            </p:cNvSpPr>
            <p:nvPr/>
          </p:nvSpPr>
          <p:spPr bwMode="auto">
            <a:xfrm rot="-2181441">
              <a:off x="3216" y="158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7" name="Rectangle 55"/>
            <p:cNvSpPr>
              <a:spLocks noChangeArrowheads="1"/>
            </p:cNvSpPr>
            <p:nvPr/>
          </p:nvSpPr>
          <p:spPr bwMode="auto">
            <a:xfrm rot="-2181441">
              <a:off x="3552" y="16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8" name="Rectangle 56"/>
            <p:cNvSpPr>
              <a:spLocks noChangeArrowheads="1"/>
            </p:cNvSpPr>
            <p:nvPr/>
          </p:nvSpPr>
          <p:spPr bwMode="auto">
            <a:xfrm rot="-2181441">
              <a:off x="3408" y="144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0309" name="Rectangle 60"/>
            <p:cNvSpPr>
              <a:spLocks noChangeArrowheads="1"/>
            </p:cNvSpPr>
            <p:nvPr/>
          </p:nvSpPr>
          <p:spPr bwMode="auto">
            <a:xfrm rot="-2181441">
              <a:off x="3744" y="148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352800" y="3352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4" name="Rectangle 68"/>
          <p:cNvSpPr>
            <a:spLocks noChangeArrowheads="1"/>
          </p:cNvSpPr>
          <p:nvPr/>
        </p:nvSpPr>
        <p:spPr bwMode="auto">
          <a:xfrm>
            <a:off x="2971800" y="3352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2590800" y="3352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6" name="Rectangle 70"/>
          <p:cNvSpPr>
            <a:spLocks noChangeArrowheads="1"/>
          </p:cNvSpPr>
          <p:nvPr/>
        </p:nvSpPr>
        <p:spPr bwMode="auto">
          <a:xfrm>
            <a:off x="2209800" y="3352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2971800" y="2971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2209800" y="2971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1" name="Rectangle 75"/>
          <p:cNvSpPr>
            <a:spLocks noChangeArrowheads="1"/>
          </p:cNvSpPr>
          <p:nvPr/>
        </p:nvSpPr>
        <p:spPr bwMode="auto">
          <a:xfrm>
            <a:off x="3352800" y="2590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2" name="Rectangle 76"/>
          <p:cNvSpPr>
            <a:spLocks noChangeArrowheads="1"/>
          </p:cNvSpPr>
          <p:nvPr/>
        </p:nvSpPr>
        <p:spPr bwMode="auto">
          <a:xfrm>
            <a:off x="2971800" y="2590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>
            <a:off x="2590800" y="2590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2209800" y="2590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3352800" y="2209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6" name="Rectangle 80"/>
          <p:cNvSpPr>
            <a:spLocks noChangeArrowheads="1"/>
          </p:cNvSpPr>
          <p:nvPr/>
        </p:nvSpPr>
        <p:spPr bwMode="auto">
          <a:xfrm>
            <a:off x="2971800" y="2209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7" name="Rectangle 81"/>
          <p:cNvSpPr>
            <a:spLocks noChangeArrowheads="1"/>
          </p:cNvSpPr>
          <p:nvPr/>
        </p:nvSpPr>
        <p:spPr bwMode="auto">
          <a:xfrm>
            <a:off x="2590800" y="2209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98" name="Rectangle 82"/>
          <p:cNvSpPr>
            <a:spLocks noChangeArrowheads="1"/>
          </p:cNvSpPr>
          <p:nvPr/>
        </p:nvSpPr>
        <p:spPr bwMode="auto">
          <a:xfrm>
            <a:off x="2209800" y="2209800"/>
            <a:ext cx="3810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 rot="-2181441">
            <a:off x="4267200" y="2667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 rot="-2181441">
            <a:off x="4038600" y="23622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 rot="-2181441">
            <a:off x="3810000" y="20574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 rot="-2181441">
            <a:off x="4572000" y="24384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 rot="-2181441">
            <a:off x="4343400" y="21336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 rot="-2181441">
            <a:off x="4114800" y="18288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 rot="-2181441">
            <a:off x="4876800" y="22098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 rot="-2181441">
            <a:off x="4648200" y="1905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 rot="-2181441">
            <a:off x="4419600" y="16002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 rot="-2181441">
            <a:off x="5181600" y="19812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 rot="-2181441">
            <a:off x="4953000" y="16764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 rot="-2181441">
            <a:off x="4724400" y="13716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 rot="-2181441">
            <a:off x="5715000" y="20574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 rot="-2181441">
            <a:off x="5486400" y="17526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 rot="-2181441">
            <a:off x="5257800" y="14478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 rot="-2181441">
            <a:off x="5029200" y="1143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67544" y="116632"/>
            <a:ext cx="74642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>
                <a:latin typeface="+mn-lt"/>
              </a:rPr>
              <a:t>Continuiamo a disporre i quadratini l’uno accanto </a:t>
            </a:r>
          </a:p>
          <a:p>
            <a:pPr>
              <a:defRPr/>
            </a:pPr>
            <a:r>
              <a:rPr lang="it-IT" sz="2800" dirty="0">
                <a:latin typeface="+mn-lt"/>
              </a:rPr>
              <a:t>all’altro fino a formare un quadrato sull’ipotenusa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899592" y="5517232"/>
            <a:ext cx="69157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Quali conclusioni possiamo trarre ?</a:t>
            </a:r>
          </a:p>
        </p:txBody>
      </p:sp>
      <p:sp>
        <p:nvSpPr>
          <p:cNvPr id="10277" name="Text Box 87"/>
          <p:cNvSpPr txBox="1">
            <a:spLocks noChangeArrowheads="1"/>
          </p:cNvSpPr>
          <p:nvPr/>
        </p:nvSpPr>
        <p:spPr bwMode="auto">
          <a:xfrm>
            <a:off x="3454400" y="3657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A</a:t>
            </a:r>
          </a:p>
        </p:txBody>
      </p:sp>
      <p:sp>
        <p:nvSpPr>
          <p:cNvPr id="10278" name="Text Box 88"/>
          <p:cNvSpPr txBox="1">
            <a:spLocks noChangeArrowheads="1"/>
          </p:cNvSpPr>
          <p:nvPr/>
        </p:nvSpPr>
        <p:spPr bwMode="auto">
          <a:xfrm>
            <a:off x="4876800" y="3644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B</a:t>
            </a:r>
          </a:p>
        </p:txBody>
      </p:sp>
      <p:sp>
        <p:nvSpPr>
          <p:cNvPr id="10279" name="Text Box 89"/>
          <p:cNvSpPr txBox="1">
            <a:spLocks noChangeArrowheads="1"/>
          </p:cNvSpPr>
          <p:nvPr/>
        </p:nvSpPr>
        <p:spPr bwMode="auto">
          <a:xfrm>
            <a:off x="3505200" y="1828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C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3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300" fill="hold"/>
                                        <p:tgtEl>
                                          <p:spTgt spid="9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3" grpId="0" animBg="1"/>
      <p:bldP spid="9284" grpId="0" animBg="1"/>
      <p:bldP spid="9285" grpId="0" animBg="1"/>
      <p:bldP spid="9286" grpId="0" animBg="1"/>
      <p:bldP spid="9287" grpId="0" animBg="1"/>
      <p:bldP spid="9288" grpId="0" animBg="1"/>
      <p:bldP spid="9289" grpId="0" animBg="1"/>
      <p:bldP spid="9290" grpId="0" animBg="1"/>
      <p:bldP spid="9291" grpId="0" animBg="1"/>
      <p:bldP spid="9292" grpId="0" animBg="1"/>
      <p:bldP spid="9293" grpId="0" animBg="1"/>
      <p:bldP spid="9294" grpId="0" animBg="1"/>
      <p:bldP spid="9295" grpId="0" animBg="1"/>
      <p:bldP spid="9296" grpId="0" animBg="1"/>
      <p:bldP spid="9297" grpId="0" animBg="1"/>
      <p:bldP spid="9298" grpId="0" animBg="1"/>
      <p:bldP spid="9258" grpId="0" animBg="1"/>
      <p:bldP spid="9259" grpId="0" animBg="1"/>
      <p:bldP spid="9260" grpId="0" animBg="1"/>
      <p:bldP spid="9263" grpId="0" animBg="1"/>
      <p:bldP spid="9264" grpId="0" animBg="1"/>
      <p:bldP spid="9265" grpId="0" animBg="1"/>
      <p:bldP spid="9268" grpId="0" animBg="1"/>
      <p:bldP spid="9269" grpId="0" animBg="1"/>
      <p:bldP spid="9270" grpId="0" animBg="1"/>
      <p:bldP spid="9273" grpId="0" animBg="1"/>
      <p:bldP spid="9274" grpId="0" animBg="1"/>
      <p:bldP spid="9275" grpId="0" animBg="1"/>
      <p:bldP spid="9277" grpId="0" animBg="1"/>
      <p:bldP spid="9278" grpId="0" animBg="1"/>
      <p:bldP spid="9279" grpId="0" animBg="1"/>
      <p:bldP spid="9280" grpId="0" animBg="1"/>
      <p:bldP spid="93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552" y="260648"/>
            <a:ext cx="35803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 smtClean="0">
                <a:solidFill>
                  <a:schemeClr val="accent5"/>
                </a:solidFill>
                <a:latin typeface="+mn-lt"/>
              </a:rPr>
              <a:t>Teorema </a:t>
            </a:r>
            <a:r>
              <a:rPr lang="it-IT" sz="3200" b="1" dirty="0">
                <a:solidFill>
                  <a:schemeClr val="accent5"/>
                </a:solidFill>
                <a:latin typeface="+mn-lt"/>
              </a:rPr>
              <a:t>di Pitagora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9512" y="4437112"/>
            <a:ext cx="87849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b="1" dirty="0">
                <a:latin typeface="+mn-lt"/>
              </a:rPr>
              <a:t>In un triangolo rettangolo </a:t>
            </a:r>
            <a:r>
              <a:rPr lang="it-IT" altLang="it-IT" b="1" dirty="0" smtClean="0">
                <a:solidFill>
                  <a:schemeClr val="accent5"/>
                </a:solidFill>
                <a:latin typeface="+mn-lt"/>
              </a:rPr>
              <a:t>l’area del quadrato costruito sull’ipotenusa </a:t>
            </a:r>
            <a:r>
              <a:rPr lang="it-IT" altLang="it-IT" b="1" dirty="0" smtClean="0">
                <a:latin typeface="+mn-lt"/>
              </a:rPr>
              <a:t>è </a:t>
            </a:r>
            <a:r>
              <a:rPr lang="it-IT" altLang="it-IT" b="1" dirty="0" smtClean="0">
                <a:solidFill>
                  <a:schemeClr val="accent5"/>
                </a:solidFill>
                <a:latin typeface="+mn-lt"/>
              </a:rPr>
              <a:t>uguale alla </a:t>
            </a:r>
            <a:r>
              <a:rPr lang="it-IT" altLang="it-IT" b="1" dirty="0">
                <a:solidFill>
                  <a:schemeClr val="accent5"/>
                </a:solidFill>
                <a:latin typeface="+mn-lt"/>
              </a:rPr>
              <a:t>somma delle </a:t>
            </a:r>
            <a:r>
              <a:rPr lang="it-IT" altLang="it-IT" b="1" dirty="0" smtClean="0">
                <a:solidFill>
                  <a:schemeClr val="accent5"/>
                </a:solidFill>
                <a:latin typeface="+mn-lt"/>
              </a:rPr>
              <a:t>aree  </a:t>
            </a:r>
            <a:r>
              <a:rPr lang="it-IT" altLang="it-IT" b="1" dirty="0">
                <a:solidFill>
                  <a:schemeClr val="accent5"/>
                </a:solidFill>
                <a:latin typeface="+mn-lt"/>
              </a:rPr>
              <a:t>dei quadrati costruiti sui cateti </a:t>
            </a:r>
            <a:endParaRPr lang="it-IT" altLang="it-IT" b="1" dirty="0" smtClean="0">
              <a:solidFill>
                <a:schemeClr val="accent5"/>
              </a:solidFill>
              <a:latin typeface="+mn-lt"/>
            </a:endParaRPr>
          </a:p>
          <a:p>
            <a:pPr eaLnBrk="1" hangingPunct="1"/>
            <a:r>
              <a:rPr lang="it-IT" altLang="it-IT" b="1" dirty="0" smtClean="0">
                <a:latin typeface="+mn-lt"/>
              </a:rPr>
              <a:t>ossia</a:t>
            </a:r>
            <a:endParaRPr lang="it-IT" altLang="it-IT" b="1" dirty="0">
              <a:latin typeface="+mn-lt"/>
            </a:endParaRPr>
          </a:p>
          <a:p>
            <a:pPr eaLnBrk="1" hangingPunct="1"/>
            <a:r>
              <a:rPr lang="it-IT" altLang="it-IT" b="1" dirty="0" smtClean="0">
                <a:latin typeface="+mn-lt"/>
              </a:rPr>
              <a:t>In un triangolo rettangolo il quadrato costruito sull’ipotenusa </a:t>
            </a:r>
          </a:p>
          <a:p>
            <a:pPr eaLnBrk="1" hangingPunct="1"/>
            <a:r>
              <a:rPr lang="it-IT" altLang="it-IT" b="1" dirty="0" smtClean="0">
                <a:latin typeface="+mn-lt"/>
              </a:rPr>
              <a:t>è </a:t>
            </a:r>
            <a:r>
              <a:rPr lang="it-IT" altLang="it-IT" b="1" dirty="0" smtClean="0">
                <a:solidFill>
                  <a:schemeClr val="accent5"/>
                </a:solidFill>
                <a:latin typeface="+mn-lt"/>
              </a:rPr>
              <a:t>equivalente</a:t>
            </a:r>
            <a:r>
              <a:rPr lang="it-IT" altLang="it-IT" b="1" dirty="0" smtClean="0">
                <a:latin typeface="+mn-lt"/>
              </a:rPr>
              <a:t> alla somma dei quadrati costruiti sui cateti</a:t>
            </a:r>
            <a:endParaRPr lang="it-IT" altLang="it-IT" b="1" dirty="0">
              <a:latin typeface="+mn-lt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275856" y="1471464"/>
            <a:ext cx="1524000" cy="1524000"/>
            <a:chOff x="1392" y="1392"/>
            <a:chExt cx="960" cy="960"/>
          </a:xfrm>
        </p:grpSpPr>
        <p:sp>
          <p:nvSpPr>
            <p:cNvPr id="11314" name="Rectangle 16"/>
            <p:cNvSpPr>
              <a:spLocks noChangeArrowheads="1"/>
            </p:cNvSpPr>
            <p:nvPr/>
          </p:nvSpPr>
          <p:spPr bwMode="auto">
            <a:xfrm>
              <a:off x="1392" y="1392"/>
              <a:ext cx="960" cy="96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5" name="Rectangle 17"/>
            <p:cNvSpPr>
              <a:spLocks noChangeArrowheads="1"/>
            </p:cNvSpPr>
            <p:nvPr/>
          </p:nvSpPr>
          <p:spPr bwMode="auto">
            <a:xfrm>
              <a:off x="211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6" name="Rectangle 18"/>
            <p:cNvSpPr>
              <a:spLocks noChangeArrowheads="1"/>
            </p:cNvSpPr>
            <p:nvPr/>
          </p:nvSpPr>
          <p:spPr bwMode="auto">
            <a:xfrm>
              <a:off x="187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7" name="Rectangle 19"/>
            <p:cNvSpPr>
              <a:spLocks noChangeArrowheads="1"/>
            </p:cNvSpPr>
            <p:nvPr/>
          </p:nvSpPr>
          <p:spPr bwMode="auto">
            <a:xfrm>
              <a:off x="163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8" name="Rectangle 20"/>
            <p:cNvSpPr>
              <a:spLocks noChangeArrowheads="1"/>
            </p:cNvSpPr>
            <p:nvPr/>
          </p:nvSpPr>
          <p:spPr bwMode="auto">
            <a:xfrm>
              <a:off x="1392" y="21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9" name="Rectangle 21"/>
            <p:cNvSpPr>
              <a:spLocks noChangeArrowheads="1"/>
            </p:cNvSpPr>
            <p:nvPr/>
          </p:nvSpPr>
          <p:spPr bwMode="auto">
            <a:xfrm>
              <a:off x="211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0" name="Rectangle 22"/>
            <p:cNvSpPr>
              <a:spLocks noChangeArrowheads="1"/>
            </p:cNvSpPr>
            <p:nvPr/>
          </p:nvSpPr>
          <p:spPr bwMode="auto">
            <a:xfrm>
              <a:off x="187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1" name="Rectangle 23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2" name="Rectangle 24"/>
            <p:cNvSpPr>
              <a:spLocks noChangeArrowheads="1"/>
            </p:cNvSpPr>
            <p:nvPr/>
          </p:nvSpPr>
          <p:spPr bwMode="auto">
            <a:xfrm>
              <a:off x="1392" y="187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3" name="Rectangle 25"/>
            <p:cNvSpPr>
              <a:spLocks noChangeArrowheads="1"/>
            </p:cNvSpPr>
            <p:nvPr/>
          </p:nvSpPr>
          <p:spPr bwMode="auto">
            <a:xfrm>
              <a:off x="211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4" name="Rectangle 26"/>
            <p:cNvSpPr>
              <a:spLocks noChangeArrowheads="1"/>
            </p:cNvSpPr>
            <p:nvPr/>
          </p:nvSpPr>
          <p:spPr bwMode="auto">
            <a:xfrm>
              <a:off x="187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5" name="Rectangle 27"/>
            <p:cNvSpPr>
              <a:spLocks noChangeArrowheads="1"/>
            </p:cNvSpPr>
            <p:nvPr/>
          </p:nvSpPr>
          <p:spPr bwMode="auto">
            <a:xfrm>
              <a:off x="163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6" name="Rectangle 28"/>
            <p:cNvSpPr>
              <a:spLocks noChangeArrowheads="1"/>
            </p:cNvSpPr>
            <p:nvPr/>
          </p:nvSpPr>
          <p:spPr bwMode="auto">
            <a:xfrm>
              <a:off x="1392" y="163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7" name="Rectangle 29"/>
            <p:cNvSpPr>
              <a:spLocks noChangeArrowheads="1"/>
            </p:cNvSpPr>
            <p:nvPr/>
          </p:nvSpPr>
          <p:spPr bwMode="auto">
            <a:xfrm>
              <a:off x="211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8" name="Rectangle 30"/>
            <p:cNvSpPr>
              <a:spLocks noChangeArrowheads="1"/>
            </p:cNvSpPr>
            <p:nvPr/>
          </p:nvSpPr>
          <p:spPr bwMode="auto">
            <a:xfrm>
              <a:off x="187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29" name="Rectangle 31"/>
            <p:cNvSpPr>
              <a:spLocks noChangeArrowheads="1"/>
            </p:cNvSpPr>
            <p:nvPr/>
          </p:nvSpPr>
          <p:spPr bwMode="auto">
            <a:xfrm>
              <a:off x="163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30" name="Rectangle 32"/>
            <p:cNvSpPr>
              <a:spLocks noChangeArrowheads="1"/>
            </p:cNvSpPr>
            <p:nvPr/>
          </p:nvSpPr>
          <p:spPr bwMode="auto">
            <a:xfrm>
              <a:off x="139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1269" name="AutoShape 33"/>
          <p:cNvSpPr>
            <a:spLocks noChangeArrowheads="1"/>
          </p:cNvSpPr>
          <p:nvPr/>
        </p:nvSpPr>
        <p:spPr bwMode="auto">
          <a:xfrm>
            <a:off x="4799856" y="1471464"/>
            <a:ext cx="1143000" cy="1524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4799856" y="2995464"/>
            <a:ext cx="1143000" cy="1143000"/>
            <a:chOff x="2352" y="2352"/>
            <a:chExt cx="720" cy="720"/>
          </a:xfrm>
        </p:grpSpPr>
        <p:sp>
          <p:nvSpPr>
            <p:cNvPr id="11304" name="Rectangle 6"/>
            <p:cNvSpPr>
              <a:spLocks noChangeArrowheads="1"/>
            </p:cNvSpPr>
            <p:nvPr/>
          </p:nvSpPr>
          <p:spPr bwMode="auto">
            <a:xfrm>
              <a:off x="2352" y="2352"/>
              <a:ext cx="720" cy="72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5" name="Rectangle 7"/>
            <p:cNvSpPr>
              <a:spLocks noChangeArrowheads="1"/>
            </p:cNvSpPr>
            <p:nvPr/>
          </p:nvSpPr>
          <p:spPr bwMode="auto">
            <a:xfrm>
              <a:off x="259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6" name="Rectangle 8"/>
            <p:cNvSpPr>
              <a:spLocks noChangeArrowheads="1"/>
            </p:cNvSpPr>
            <p:nvPr/>
          </p:nvSpPr>
          <p:spPr bwMode="auto">
            <a:xfrm>
              <a:off x="283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7" name="Rectangle 9"/>
            <p:cNvSpPr>
              <a:spLocks noChangeArrowheads="1"/>
            </p:cNvSpPr>
            <p:nvPr/>
          </p:nvSpPr>
          <p:spPr bwMode="auto">
            <a:xfrm>
              <a:off x="235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8" name="Rectangle 10"/>
            <p:cNvSpPr>
              <a:spLocks noChangeArrowheads="1"/>
            </p:cNvSpPr>
            <p:nvPr/>
          </p:nvSpPr>
          <p:spPr bwMode="auto">
            <a:xfrm>
              <a:off x="259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9" name="Rectangle 11"/>
            <p:cNvSpPr>
              <a:spLocks noChangeArrowheads="1"/>
            </p:cNvSpPr>
            <p:nvPr/>
          </p:nvSpPr>
          <p:spPr bwMode="auto">
            <a:xfrm>
              <a:off x="2832" y="259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0" name="Rectangle 12"/>
            <p:cNvSpPr>
              <a:spLocks noChangeArrowheads="1"/>
            </p:cNvSpPr>
            <p:nvPr/>
          </p:nvSpPr>
          <p:spPr bwMode="auto">
            <a:xfrm>
              <a:off x="235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1" name="Rectangle 13"/>
            <p:cNvSpPr>
              <a:spLocks noChangeArrowheads="1"/>
            </p:cNvSpPr>
            <p:nvPr/>
          </p:nvSpPr>
          <p:spPr bwMode="auto">
            <a:xfrm>
              <a:off x="259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2" name="Rectangle 14"/>
            <p:cNvSpPr>
              <a:spLocks noChangeArrowheads="1"/>
            </p:cNvSpPr>
            <p:nvPr/>
          </p:nvSpPr>
          <p:spPr bwMode="auto">
            <a:xfrm>
              <a:off x="2832" y="28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13" name="Rectangle 35"/>
            <p:cNvSpPr>
              <a:spLocks noChangeArrowheads="1"/>
            </p:cNvSpPr>
            <p:nvPr/>
          </p:nvSpPr>
          <p:spPr bwMode="auto">
            <a:xfrm>
              <a:off x="2352" y="23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4876056" y="404664"/>
            <a:ext cx="2514600" cy="2514600"/>
            <a:chOff x="2400" y="720"/>
            <a:chExt cx="1584" cy="1584"/>
          </a:xfrm>
        </p:grpSpPr>
        <p:sp>
          <p:nvSpPr>
            <p:cNvPr id="11279" name="Rectangle 34"/>
            <p:cNvSpPr>
              <a:spLocks noChangeArrowheads="1"/>
            </p:cNvSpPr>
            <p:nvPr/>
          </p:nvSpPr>
          <p:spPr bwMode="auto">
            <a:xfrm rot="-2181441">
              <a:off x="2976" y="206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0" name="Rectangle 45"/>
            <p:cNvSpPr>
              <a:spLocks noChangeArrowheads="1"/>
            </p:cNvSpPr>
            <p:nvPr/>
          </p:nvSpPr>
          <p:spPr bwMode="auto">
            <a:xfrm rot="-2181441">
              <a:off x="2832" y="187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1" name="Rectangle 46"/>
            <p:cNvSpPr>
              <a:spLocks noChangeArrowheads="1"/>
            </p:cNvSpPr>
            <p:nvPr/>
          </p:nvSpPr>
          <p:spPr bwMode="auto">
            <a:xfrm rot="-2181441">
              <a:off x="3168" y="192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2" name="Rectangle 47"/>
            <p:cNvSpPr>
              <a:spLocks noChangeArrowheads="1"/>
            </p:cNvSpPr>
            <p:nvPr/>
          </p:nvSpPr>
          <p:spPr bwMode="auto">
            <a:xfrm rot="-2181441">
              <a:off x="3024" y="172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3" name="Rectangle 48"/>
            <p:cNvSpPr>
              <a:spLocks noChangeArrowheads="1"/>
            </p:cNvSpPr>
            <p:nvPr/>
          </p:nvSpPr>
          <p:spPr bwMode="auto">
            <a:xfrm rot="-2181441">
              <a:off x="3360" y="177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4" name="Rectangle 49"/>
            <p:cNvSpPr>
              <a:spLocks noChangeArrowheads="1"/>
            </p:cNvSpPr>
            <p:nvPr/>
          </p:nvSpPr>
          <p:spPr bwMode="auto">
            <a:xfrm rot="-2181441">
              <a:off x="3216" y="1584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5" name="Rectangle 50"/>
            <p:cNvSpPr>
              <a:spLocks noChangeArrowheads="1"/>
            </p:cNvSpPr>
            <p:nvPr/>
          </p:nvSpPr>
          <p:spPr bwMode="auto">
            <a:xfrm rot="-2181441">
              <a:off x="3552" y="163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6" name="Rectangle 51"/>
            <p:cNvSpPr>
              <a:spLocks noChangeArrowheads="1"/>
            </p:cNvSpPr>
            <p:nvPr/>
          </p:nvSpPr>
          <p:spPr bwMode="auto">
            <a:xfrm rot="-2181441">
              <a:off x="3408" y="1440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7" name="Rectangle 52"/>
            <p:cNvSpPr>
              <a:spLocks noChangeArrowheads="1"/>
            </p:cNvSpPr>
            <p:nvPr/>
          </p:nvSpPr>
          <p:spPr bwMode="auto">
            <a:xfrm rot="-2181441">
              <a:off x="3744" y="1488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8" name="Rectangle 69"/>
            <p:cNvSpPr>
              <a:spLocks noChangeArrowheads="1"/>
            </p:cNvSpPr>
            <p:nvPr/>
          </p:nvSpPr>
          <p:spPr bwMode="auto">
            <a:xfrm rot="-2181441">
              <a:off x="2688" y="1680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89" name="Rectangle 70"/>
            <p:cNvSpPr>
              <a:spLocks noChangeArrowheads="1"/>
            </p:cNvSpPr>
            <p:nvPr/>
          </p:nvSpPr>
          <p:spPr bwMode="auto">
            <a:xfrm rot="-2181441">
              <a:off x="2544" y="1488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0" name="Rectangle 71"/>
            <p:cNvSpPr>
              <a:spLocks noChangeArrowheads="1"/>
            </p:cNvSpPr>
            <p:nvPr/>
          </p:nvSpPr>
          <p:spPr bwMode="auto">
            <a:xfrm rot="-2181441">
              <a:off x="2400" y="1296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1" name="Rectangle 72"/>
            <p:cNvSpPr>
              <a:spLocks noChangeArrowheads="1"/>
            </p:cNvSpPr>
            <p:nvPr/>
          </p:nvSpPr>
          <p:spPr bwMode="auto">
            <a:xfrm rot="-2181441">
              <a:off x="2880" y="1536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2" name="Rectangle 73"/>
            <p:cNvSpPr>
              <a:spLocks noChangeArrowheads="1"/>
            </p:cNvSpPr>
            <p:nvPr/>
          </p:nvSpPr>
          <p:spPr bwMode="auto">
            <a:xfrm rot="-2181441">
              <a:off x="2736" y="1344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3" name="Rectangle 74"/>
            <p:cNvSpPr>
              <a:spLocks noChangeArrowheads="1"/>
            </p:cNvSpPr>
            <p:nvPr/>
          </p:nvSpPr>
          <p:spPr bwMode="auto">
            <a:xfrm rot="-2181441">
              <a:off x="2592" y="115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4" name="Rectangle 75"/>
            <p:cNvSpPr>
              <a:spLocks noChangeArrowheads="1"/>
            </p:cNvSpPr>
            <p:nvPr/>
          </p:nvSpPr>
          <p:spPr bwMode="auto">
            <a:xfrm rot="-2181441">
              <a:off x="3072" y="139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5" name="Rectangle 76"/>
            <p:cNvSpPr>
              <a:spLocks noChangeArrowheads="1"/>
            </p:cNvSpPr>
            <p:nvPr/>
          </p:nvSpPr>
          <p:spPr bwMode="auto">
            <a:xfrm rot="-2181441">
              <a:off x="2928" y="1200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6" name="Rectangle 77"/>
            <p:cNvSpPr>
              <a:spLocks noChangeArrowheads="1"/>
            </p:cNvSpPr>
            <p:nvPr/>
          </p:nvSpPr>
          <p:spPr bwMode="auto">
            <a:xfrm rot="-2181441">
              <a:off x="2784" y="1008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7" name="Rectangle 78"/>
            <p:cNvSpPr>
              <a:spLocks noChangeArrowheads="1"/>
            </p:cNvSpPr>
            <p:nvPr/>
          </p:nvSpPr>
          <p:spPr bwMode="auto">
            <a:xfrm rot="-2181441">
              <a:off x="3264" y="1248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8" name="Rectangle 79"/>
            <p:cNvSpPr>
              <a:spLocks noChangeArrowheads="1"/>
            </p:cNvSpPr>
            <p:nvPr/>
          </p:nvSpPr>
          <p:spPr bwMode="auto">
            <a:xfrm rot="-2181441">
              <a:off x="3120" y="1056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299" name="Rectangle 80"/>
            <p:cNvSpPr>
              <a:spLocks noChangeArrowheads="1"/>
            </p:cNvSpPr>
            <p:nvPr/>
          </p:nvSpPr>
          <p:spPr bwMode="auto">
            <a:xfrm rot="-2181441">
              <a:off x="2976" y="864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0" name="Rectangle 81"/>
            <p:cNvSpPr>
              <a:spLocks noChangeArrowheads="1"/>
            </p:cNvSpPr>
            <p:nvPr/>
          </p:nvSpPr>
          <p:spPr bwMode="auto">
            <a:xfrm rot="-2181441">
              <a:off x="3600" y="1296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1" name="Rectangle 82"/>
            <p:cNvSpPr>
              <a:spLocks noChangeArrowheads="1"/>
            </p:cNvSpPr>
            <p:nvPr/>
          </p:nvSpPr>
          <p:spPr bwMode="auto">
            <a:xfrm rot="-2181441">
              <a:off x="3456" y="1104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2" name="Rectangle 83"/>
            <p:cNvSpPr>
              <a:spLocks noChangeArrowheads="1"/>
            </p:cNvSpPr>
            <p:nvPr/>
          </p:nvSpPr>
          <p:spPr bwMode="auto">
            <a:xfrm rot="-2181441">
              <a:off x="3312" y="912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1303" name="Rectangle 84"/>
            <p:cNvSpPr>
              <a:spLocks noChangeArrowheads="1"/>
            </p:cNvSpPr>
            <p:nvPr/>
          </p:nvSpPr>
          <p:spPr bwMode="auto">
            <a:xfrm rot="-2181441">
              <a:off x="3168" y="720"/>
              <a:ext cx="240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sp>
        <p:nvSpPr>
          <p:cNvPr id="10330" name="Text Box 90"/>
          <p:cNvSpPr txBox="1">
            <a:spLocks noChangeArrowheads="1"/>
          </p:cNvSpPr>
          <p:nvPr/>
        </p:nvSpPr>
        <p:spPr bwMode="auto">
          <a:xfrm>
            <a:off x="5180856" y="3224064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3200" b="1"/>
              <a:t>9</a:t>
            </a: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3733056" y="1928664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3200" b="1"/>
              <a:t>16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5866656" y="1395264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3200" b="1"/>
              <a:t>25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6933456" y="3300264"/>
            <a:ext cx="1663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3200" b="1" dirty="0"/>
              <a:t>9+16=25</a:t>
            </a:r>
          </a:p>
        </p:txBody>
      </p:sp>
      <p:sp>
        <p:nvSpPr>
          <p:cNvPr id="11276" name="Text Box 95"/>
          <p:cNvSpPr txBox="1">
            <a:spLocks noChangeArrowheads="1"/>
          </p:cNvSpPr>
          <p:nvPr/>
        </p:nvSpPr>
        <p:spPr bwMode="auto">
          <a:xfrm>
            <a:off x="4520456" y="2919264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A</a:t>
            </a:r>
          </a:p>
        </p:txBody>
      </p:sp>
      <p:sp>
        <p:nvSpPr>
          <p:cNvPr id="11277" name="Text Box 96"/>
          <p:cNvSpPr txBox="1">
            <a:spLocks noChangeArrowheads="1"/>
          </p:cNvSpPr>
          <p:nvPr/>
        </p:nvSpPr>
        <p:spPr bwMode="auto">
          <a:xfrm>
            <a:off x="5942856" y="2906564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B</a:t>
            </a:r>
          </a:p>
        </p:txBody>
      </p:sp>
      <p:sp>
        <p:nvSpPr>
          <p:cNvPr id="11278" name="Text Box 97"/>
          <p:cNvSpPr txBox="1">
            <a:spLocks noChangeArrowheads="1"/>
          </p:cNvSpPr>
          <p:nvPr/>
        </p:nvSpPr>
        <p:spPr bwMode="auto">
          <a:xfrm>
            <a:off x="4571256" y="1090464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C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330" grpId="0" autoUpdateAnimBg="0"/>
      <p:bldP spid="10331" grpId="0" autoUpdateAnimBg="0"/>
      <p:bldP spid="10332" grpId="0" autoUpdateAnimBg="0"/>
      <p:bldP spid="103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7544" y="260648"/>
            <a:ext cx="4006161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sz="3600" b="1" dirty="0" smtClean="0">
                <a:solidFill>
                  <a:schemeClr val="accent5"/>
                </a:solidFill>
                <a:latin typeface="+mn-lt"/>
              </a:rPr>
              <a:t>Teorema </a:t>
            </a:r>
            <a:r>
              <a:rPr lang="it-IT" sz="3600" b="1" dirty="0">
                <a:solidFill>
                  <a:schemeClr val="accent5"/>
                </a:solidFill>
                <a:latin typeface="+mn-lt"/>
              </a:rPr>
              <a:t>di Pitagora</a:t>
            </a:r>
          </a:p>
        </p:txBody>
      </p:sp>
      <p:sp>
        <p:nvSpPr>
          <p:cNvPr id="75" name="AutoShape 33"/>
          <p:cNvSpPr>
            <a:spLocks noChangeArrowheads="1"/>
          </p:cNvSpPr>
          <p:nvPr/>
        </p:nvSpPr>
        <p:spPr bwMode="auto">
          <a:xfrm>
            <a:off x="1763688" y="2925104"/>
            <a:ext cx="1080000" cy="1440000"/>
          </a:xfrm>
          <a:prstGeom prst="rt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" name="Rettangolo 4"/>
          <p:cNvSpPr/>
          <p:nvPr/>
        </p:nvSpPr>
        <p:spPr>
          <a:xfrm>
            <a:off x="323528" y="2924944"/>
            <a:ext cx="1440000" cy="144000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>
            <a:off x="1763808" y="4365104"/>
            <a:ext cx="1080000" cy="108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Rettangolo 77"/>
          <p:cNvSpPr/>
          <p:nvPr/>
        </p:nvSpPr>
        <p:spPr>
          <a:xfrm rot="19355271">
            <a:off x="2125336" y="2206472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458112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 smtClean="0">
                <a:latin typeface="+mn-lt"/>
              </a:rPr>
              <a:t>1</a:t>
            </a:r>
            <a:endParaRPr lang="it-IT" b="1" baseline="-25000" dirty="0">
              <a:latin typeface="+mn-lt"/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755576" y="3501008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>
                <a:latin typeface="+mn-lt"/>
              </a:rPr>
              <a:t>2</a:t>
            </a:r>
          </a:p>
        </p:txBody>
      </p:sp>
      <p:sp>
        <p:nvSpPr>
          <p:cNvPr id="81" name="CasellaDiTesto 80"/>
          <p:cNvSpPr txBox="1"/>
          <p:nvPr/>
        </p:nvSpPr>
        <p:spPr>
          <a:xfrm>
            <a:off x="2699792" y="285293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 smtClean="0">
                <a:latin typeface="+mn-lt"/>
              </a:rPr>
              <a:t>3</a:t>
            </a:r>
            <a:endParaRPr lang="it-IT" b="1" baseline="-25000" dirty="0">
              <a:latin typeface="+mn-lt"/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1835696" y="3645024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T</a:t>
            </a:r>
            <a:endParaRPr lang="it-IT" b="1" baseline="-25000" dirty="0"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64088" y="404664"/>
            <a:ext cx="2520000" cy="25202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Rettangolo 87"/>
          <p:cNvSpPr/>
          <p:nvPr/>
        </p:nvSpPr>
        <p:spPr>
          <a:xfrm>
            <a:off x="5364088" y="404664"/>
            <a:ext cx="2520000" cy="25202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AutoShape 33"/>
          <p:cNvSpPr>
            <a:spLocks noChangeArrowheads="1"/>
          </p:cNvSpPr>
          <p:nvPr/>
        </p:nvSpPr>
        <p:spPr bwMode="auto">
          <a:xfrm flipH="1" flipV="1">
            <a:off x="6804248" y="404664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6" name="AutoShape 33"/>
          <p:cNvSpPr>
            <a:spLocks noChangeArrowheads="1"/>
          </p:cNvSpPr>
          <p:nvPr/>
        </p:nvSpPr>
        <p:spPr bwMode="auto">
          <a:xfrm>
            <a:off x="6804248" y="404664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4" name="AutoShape 33"/>
          <p:cNvSpPr>
            <a:spLocks noChangeArrowheads="1"/>
          </p:cNvSpPr>
          <p:nvPr/>
        </p:nvSpPr>
        <p:spPr bwMode="auto">
          <a:xfrm rot="5400000">
            <a:off x="5544088" y="1664824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5" name="AutoShape 33"/>
          <p:cNvSpPr>
            <a:spLocks noChangeArrowheads="1"/>
          </p:cNvSpPr>
          <p:nvPr/>
        </p:nvSpPr>
        <p:spPr bwMode="auto">
          <a:xfrm rot="16200000">
            <a:off x="5544088" y="1664944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9" name="Rettangolo 88"/>
          <p:cNvSpPr/>
          <p:nvPr/>
        </p:nvSpPr>
        <p:spPr>
          <a:xfrm>
            <a:off x="6804248" y="1844824"/>
            <a:ext cx="1080000" cy="1080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CasellaDiTesto 89"/>
          <p:cNvSpPr txBox="1"/>
          <p:nvPr/>
        </p:nvSpPr>
        <p:spPr>
          <a:xfrm>
            <a:off x="7092280" y="213285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 smtClean="0">
                <a:latin typeface="+mn-lt"/>
              </a:rPr>
              <a:t>1</a:t>
            </a:r>
            <a:endParaRPr lang="it-IT" b="1" baseline="-25000" dirty="0">
              <a:latin typeface="+mn-lt"/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5364088" y="404664"/>
            <a:ext cx="1440000" cy="144000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CasellaDiTesto 91"/>
          <p:cNvSpPr txBox="1"/>
          <p:nvPr/>
        </p:nvSpPr>
        <p:spPr>
          <a:xfrm>
            <a:off x="5868144" y="90872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>
                <a:latin typeface="+mn-lt"/>
              </a:rPr>
              <a:t>2</a:t>
            </a:r>
          </a:p>
        </p:txBody>
      </p:sp>
      <p:sp>
        <p:nvSpPr>
          <p:cNvPr id="93" name="AutoShape 33"/>
          <p:cNvSpPr>
            <a:spLocks noChangeArrowheads="1"/>
          </p:cNvSpPr>
          <p:nvPr/>
        </p:nvSpPr>
        <p:spPr bwMode="auto">
          <a:xfrm flipH="1" flipV="1">
            <a:off x="6804248" y="3744742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4" name="AutoShape 33"/>
          <p:cNvSpPr>
            <a:spLocks noChangeArrowheads="1"/>
          </p:cNvSpPr>
          <p:nvPr/>
        </p:nvSpPr>
        <p:spPr bwMode="auto">
          <a:xfrm rot="16200000">
            <a:off x="6621476" y="5021610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5" name="AutoShape 33"/>
          <p:cNvSpPr>
            <a:spLocks noChangeArrowheads="1"/>
          </p:cNvSpPr>
          <p:nvPr/>
        </p:nvSpPr>
        <p:spPr bwMode="auto">
          <a:xfrm rot="5400000">
            <a:off x="5530233" y="3564742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6" name="AutoShape 33"/>
          <p:cNvSpPr>
            <a:spLocks noChangeArrowheads="1"/>
          </p:cNvSpPr>
          <p:nvPr/>
        </p:nvSpPr>
        <p:spPr bwMode="auto">
          <a:xfrm>
            <a:off x="5350233" y="4841610"/>
            <a:ext cx="1080000" cy="1440000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7" name="Rettangolo 96"/>
          <p:cNvSpPr/>
          <p:nvPr/>
        </p:nvSpPr>
        <p:spPr>
          <a:xfrm rot="19373745">
            <a:off x="5725736" y="4106389"/>
            <a:ext cx="1800000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CasellaDiTesto 97"/>
          <p:cNvSpPr txBox="1"/>
          <p:nvPr/>
        </p:nvSpPr>
        <p:spPr>
          <a:xfrm>
            <a:off x="6444208" y="4797152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+mn-lt"/>
              </a:rPr>
              <a:t>Q</a:t>
            </a:r>
            <a:r>
              <a:rPr lang="it-IT" b="1" baseline="-25000" dirty="0" smtClean="0">
                <a:latin typeface="+mn-lt"/>
              </a:rPr>
              <a:t>3</a:t>
            </a:r>
            <a:endParaRPr lang="it-IT" b="1" baseline="-250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monia.grilli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4.44444E-6 0.48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7" grpId="0" animBg="1"/>
      <p:bldP spid="88" grpId="0" animBg="1"/>
      <p:bldP spid="88" grpId="1" animBg="1"/>
      <p:bldP spid="83" grpId="0" animBg="1"/>
      <p:bldP spid="86" grpId="0" animBg="1"/>
      <p:bldP spid="84" grpId="0" animBg="1"/>
      <p:bldP spid="85" grpId="0" animBg="1"/>
      <p:bldP spid="89" grpId="0" animBg="1"/>
      <p:bldP spid="90" grpId="0"/>
      <p:bldP spid="91" grpId="0" animBg="1"/>
      <p:bldP spid="92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/>
    </p:bld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229</Words>
  <Application>Microsoft Office PowerPoint</Application>
  <PresentationFormat>Presentazione su schermo (4:3)</PresentationFormat>
  <Paragraphs>80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Casa Mia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Proprietario;mg</dc:creator>
  <cp:lastModifiedBy>mg</cp:lastModifiedBy>
  <cp:revision>36</cp:revision>
  <dcterms:created xsi:type="dcterms:W3CDTF">2002-12-02T22:15:41Z</dcterms:created>
  <dcterms:modified xsi:type="dcterms:W3CDTF">2019-09-23T11:37:29Z</dcterms:modified>
</cp:coreProperties>
</file>